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2" r:id="rId1"/>
    <p:sldMasterId id="2147484386" r:id="rId2"/>
    <p:sldMasterId id="2147484438" r:id="rId3"/>
    <p:sldMasterId id="2147484474" r:id="rId4"/>
    <p:sldMasterId id="2147484562" r:id="rId5"/>
    <p:sldMasterId id="2147484575" r:id="rId6"/>
    <p:sldMasterId id="2147484593" r:id="rId7"/>
  </p:sldMasterIdLst>
  <p:notesMasterIdLst>
    <p:notesMasterId r:id="rId21"/>
  </p:notesMasterIdLst>
  <p:sldIdLst>
    <p:sldId id="267" r:id="rId8"/>
    <p:sldId id="257" r:id="rId9"/>
    <p:sldId id="258" r:id="rId10"/>
    <p:sldId id="262" r:id="rId11"/>
    <p:sldId id="270" r:id="rId12"/>
    <p:sldId id="271" r:id="rId13"/>
    <p:sldId id="261" r:id="rId14"/>
    <p:sldId id="269" r:id="rId15"/>
    <p:sldId id="259" r:id="rId16"/>
    <p:sldId id="263" r:id="rId17"/>
    <p:sldId id="264" r:id="rId18"/>
    <p:sldId id="265"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4C010B-1F7B-4544-914D-60E9410BF646}">
          <p14:sldIdLst>
            <p14:sldId id="267"/>
            <p14:sldId id="257"/>
            <p14:sldId id="258"/>
          </p14:sldIdLst>
        </p14:section>
        <p14:section name="Untitled Section" id="{BC97EFF2-1CEC-40FF-9D0D-C5F0A75A492A}">
          <p14:sldIdLst>
            <p14:sldId id="262"/>
            <p14:sldId id="270"/>
            <p14:sldId id="271"/>
            <p14:sldId id="261"/>
            <p14:sldId id="269"/>
            <p14:sldId id="259"/>
            <p14:sldId id="263"/>
            <p14:sldId id="264"/>
            <p14:sldId id="265"/>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17064-1A2E-410C-AA3E-341BC086F40E}"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BEA4F-4022-4E1E-8949-FDBE1FD2319D}" type="slidenum">
              <a:rPr lang="en-US" smtClean="0"/>
              <a:t>‹#›</a:t>
            </a:fld>
            <a:endParaRPr lang="en-US"/>
          </a:p>
        </p:txBody>
      </p:sp>
    </p:spTree>
    <p:extLst>
      <p:ext uri="{BB962C8B-B14F-4D97-AF65-F5344CB8AC3E}">
        <p14:creationId xmlns:p14="http://schemas.microsoft.com/office/powerpoint/2010/main" val="401055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8BEA4F-4022-4E1E-8949-FDBE1FD2319D}" type="slidenum">
              <a:rPr lang="en-US" smtClean="0"/>
              <a:t>4</a:t>
            </a:fld>
            <a:endParaRPr lang="en-US"/>
          </a:p>
        </p:txBody>
      </p:sp>
    </p:spTree>
    <p:extLst>
      <p:ext uri="{BB962C8B-B14F-4D97-AF65-F5344CB8AC3E}">
        <p14:creationId xmlns:p14="http://schemas.microsoft.com/office/powerpoint/2010/main" val="373216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3933D-F601-F97F-CC66-3CBA381E8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99049E-AB67-4B80-0D9E-A0B5DB1FC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65B796-CE6F-E098-8DA0-274927DFCC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85E2E-DF3A-02DA-ED42-9122D36A46C8}"/>
              </a:ext>
            </a:extLst>
          </p:cNvPr>
          <p:cNvSpPr>
            <a:spLocks noGrp="1"/>
          </p:cNvSpPr>
          <p:nvPr>
            <p:ph type="sldNum" sz="quarter" idx="5"/>
          </p:nvPr>
        </p:nvSpPr>
        <p:spPr/>
        <p:txBody>
          <a:bodyPr/>
          <a:lstStyle/>
          <a:p>
            <a:fld id="{368BEA4F-4022-4E1E-8949-FDBE1FD2319D}" type="slidenum">
              <a:rPr lang="en-US" smtClean="0"/>
              <a:t>5</a:t>
            </a:fld>
            <a:endParaRPr lang="en-US"/>
          </a:p>
        </p:txBody>
      </p:sp>
    </p:spTree>
    <p:extLst>
      <p:ext uri="{BB962C8B-B14F-4D97-AF65-F5344CB8AC3E}">
        <p14:creationId xmlns:p14="http://schemas.microsoft.com/office/powerpoint/2010/main" val="2830451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a:xfrm>
            <a:off x="1876424" y="5410201"/>
            <a:ext cx="5124886" cy="365125"/>
          </a:xfrm>
        </p:spPr>
        <p:txBody>
          <a:bodyPr/>
          <a:lstStyle/>
          <a:p>
            <a:endParaRPr lang="en-AU"/>
          </a:p>
        </p:txBody>
      </p:sp>
      <p:sp>
        <p:nvSpPr>
          <p:cNvPr id="6" name="Slide Number Placeholder 5"/>
          <p:cNvSpPr>
            <a:spLocks noGrp="1"/>
          </p:cNvSpPr>
          <p:nvPr>
            <p:ph type="sldNum" sz="quarter" idx="12"/>
          </p:nvPr>
        </p:nvSpPr>
        <p:spPr>
          <a:xfrm>
            <a:off x="9896911" y="5410199"/>
            <a:ext cx="771089" cy="365125"/>
          </a:xfrm>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986515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3911855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9043504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1624120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42619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1813442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941942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6533316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3343404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25134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469112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6645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85593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37534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425239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260723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878342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44423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760035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18937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38091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814226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40050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50222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93294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6506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2752704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959938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037747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86563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497482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6934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9197488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7495021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206719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GB"/>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AU"/>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9AFF1B94-4ADC-42D8-AAEB-E5396C0374B2}" type="slidenum">
              <a:rPr lang="en-AU" smtClean="0"/>
              <a:t>‹#›</a:t>
            </a:fld>
            <a:endParaRPr lang="en-AU"/>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2063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232513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66836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82169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829357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821001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257782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54555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GB"/>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218606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650429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774575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660606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GB"/>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96977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0448287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GB"/>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741123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GB"/>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3502806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76391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1323800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633694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2F01-F805-E853-6433-B452C12691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D52CB427-0B29-B60D-1AE5-D8DE5A26F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920E02EA-3D60-76A8-58BD-C3A35042E8D9}"/>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1BD36249-18D5-C555-1B58-EBB07708264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FA0101B-A8F6-7998-70BF-39D7540658D0}"/>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45847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D829-E3C4-E425-4E1A-C2396AE0F84A}"/>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18BFCAF1-948E-ADA7-AD0E-2D6F4F4F8FB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757689E-19F4-6FD9-C68F-AA9F59DD979E}"/>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1EE53567-4466-9D89-4C7C-D8134AA2ED6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0853AF-67FD-CBDA-33E3-704A2082F186}"/>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744704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8E3E-9DC6-DB2B-B58C-AA75B9930C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1E7C04BD-DC95-894C-B900-C57C7E2DC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B7585A-1028-F365-A98E-E978DF8F11D5}"/>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16689E7E-0A47-A9E4-BD6E-A8437D3F56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BA4E933-63E3-2222-DCB8-86E30DE6F210}"/>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7667179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D026-F55A-A637-A34F-25E018C93021}"/>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397EAEDC-A42F-D8A4-D365-0900A5CF5E9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FC0465AE-4EB3-3060-BEDF-8E27A2CE23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1C810341-40AE-78D2-C0A8-2A1619426F44}"/>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86195D37-95FB-ECDB-FB95-7A43FE116F8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E68DD2C-7250-3324-459A-BEB72F657779}"/>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274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CEBB-2410-D12B-2BEC-0E57CD740494}"/>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E24905AC-D111-3BDA-AFC9-BC893B3EFC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55C3D0-BBC4-652D-369B-5C5AB7608B6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96EB4804-273B-744D-7465-1D8CFFBD1E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80201EF-F97A-5287-053A-B2B9EAC6E1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0985505B-620D-D7B1-A440-0A6AB3576EB2}"/>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a:extLst>
              <a:ext uri="{FF2B5EF4-FFF2-40B4-BE49-F238E27FC236}">
                <a16:creationId xmlns:a16="http://schemas.microsoft.com/office/drawing/2014/main" id="{4C927E4C-08FD-3988-CBE8-F138DA7AF35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B0CEF2F-C0C2-0414-396F-8D48D5EAD3DE}"/>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14838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A4CB5-9788-AF75-66E3-3EB159E45579}"/>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AE6F5FDA-3F59-A8E2-B3D7-523A404C8528}"/>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a:extLst>
              <a:ext uri="{FF2B5EF4-FFF2-40B4-BE49-F238E27FC236}">
                <a16:creationId xmlns:a16="http://schemas.microsoft.com/office/drawing/2014/main" id="{6C69DA77-9734-C560-1A21-1A6E1F513F9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7F0C1BA-1028-9BF1-08D1-0CC303DA42F1}"/>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023259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FF19E4-9BF2-21BC-C770-41CB8014AD6F}"/>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a:extLst>
              <a:ext uri="{FF2B5EF4-FFF2-40B4-BE49-F238E27FC236}">
                <a16:creationId xmlns:a16="http://schemas.microsoft.com/office/drawing/2014/main" id="{EE562828-6325-59FE-AAE9-DB07E8ACA15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7F80D2B-DB3A-99D3-C132-063DDA4976F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40525698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2EEB-1E48-DB08-E302-2F59999E5B7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159814D-3F42-79F0-6B60-F2A55D8F39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161639CF-88BB-282F-AC16-98887EBDC5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F808F7-92AE-6DFA-EB10-E8A08E3D98F7}"/>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B577CFA8-B9FD-38E5-D7E5-AF49F060D04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92F24D6-7AD7-59CB-F4E4-DEF8CB01728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255688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BDFE-6BAF-1D57-58D8-C47BA130A7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67346821-65B6-9686-CAC1-DCC9C501B3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8F4C2AB-9E6D-6DDC-231D-934440E4F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A040C03-AED8-5A49-3329-0E8F461FF62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78D8965E-F095-E05C-0455-3765040E16E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193E8A7-807A-8F73-AFF1-96D51F42AD2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67164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259076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80C3-C624-14DB-8983-5D8CFFE9760D}"/>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AFE805FE-20B4-0CD4-3E80-5AD9601EE94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B76FBC4-0446-3C2A-586D-E7D36793502A}"/>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448452AC-1836-29CE-A28D-16DD39E5D4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D4C9777-2AEA-45AD-54CF-6414E960869C}"/>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194680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51FEC3-4571-34CD-9D92-DFB9641EA4B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0985D7FB-37D7-8218-9590-68726D548AB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AA47AE8-D5FF-DC1B-29A9-D116760EA7B0}"/>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9AC25F43-FC93-C2BF-61D4-BE9A01121B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22FCFE9-40AC-4C93-C601-B9EDA3CE711F}"/>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3018496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07A-4318-3982-FB1A-A35131B6EE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1865D33E-2C4A-0DDE-83B8-F2E2743898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81C4440F-E5DC-B55A-3C66-BAB66403A07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B9CDFB92-949A-8485-F619-CFF80F807E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5C06B83-0286-E576-B087-6E39EA6AB153}"/>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4978763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670C-9EA6-1413-8C18-88E7F00F6218}"/>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F7D2D920-F675-3648-96E5-B2AF75579A6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9D8D389-90B1-706A-5553-9B53D4A0ED4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6C30FAE4-9E66-89B2-4792-470B351491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56009F-BECE-41F7-4992-304AEAB04A0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2188326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E595-AB54-9FA7-116F-D44F6A54B08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20B63DB6-3A75-0E83-D8DA-50B5A9E754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776016D-4C25-FAEF-01FF-620B2D449FCE}"/>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BEF9B885-3F7F-6432-EE66-BCB44050FB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E00C5D-F966-76BA-EEAC-1D2FA767C4EC}"/>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3090977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D843-E587-6542-1AC2-BBC3D5C3B446}"/>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8597FE98-63EB-25CB-3C78-F6C5CB27D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B23CCC5B-D1D9-E248-DAE9-AB3C5FB6DD3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A7304739-5CA0-4A9A-17AF-8FB5A5E817FE}"/>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1C57050C-752C-4541-72E0-EFF4B182FBF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2126FDA-C56D-6C22-6502-DAE3527B37CD}"/>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337108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58E8-D686-637E-998F-E37FA0C91584}"/>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D77352E2-BAD7-556B-BAD6-77D6ABAAF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209BFE8-CF57-A640-2D2B-2BBCE66105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542F6895-7DCB-06A7-5E2C-A37F7FDE5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CE5523-9BD1-3F6C-D44E-08F49D0198C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E1E29EF0-F3A4-233C-CA9E-C2EF3427E836}"/>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a:extLst>
              <a:ext uri="{FF2B5EF4-FFF2-40B4-BE49-F238E27FC236}">
                <a16:creationId xmlns:a16="http://schemas.microsoft.com/office/drawing/2014/main" id="{5A85A0E3-1031-E03D-79AC-53308342B52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224FB66-ED25-2E80-A9BF-FFE8644AC6A5}"/>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8872988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1DCA-F3DE-E49A-A15F-10F9BBAB19A4}"/>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BDC5491D-A008-9D57-4D0C-97E61EABD8C2}"/>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a:extLst>
              <a:ext uri="{FF2B5EF4-FFF2-40B4-BE49-F238E27FC236}">
                <a16:creationId xmlns:a16="http://schemas.microsoft.com/office/drawing/2014/main" id="{4892866B-2C77-0640-4F8F-E6121971827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0C9071D-58D4-086A-6B27-EEEA00CDEA4E}"/>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5758467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71E04-2494-DD80-6C80-68D18161525C}"/>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a:extLst>
              <a:ext uri="{FF2B5EF4-FFF2-40B4-BE49-F238E27FC236}">
                <a16:creationId xmlns:a16="http://schemas.microsoft.com/office/drawing/2014/main" id="{0930A623-0C62-64C9-B360-41A724F7E02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779E99C-C97A-8956-B4EB-C6972BB10E34}"/>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219292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8509-787C-6A74-233C-B77480D36F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3D3AE4D-0151-246D-6C7B-CECCA73A7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990C4182-384E-CC5B-F5F3-339163F92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65D186-9B0C-9F28-3B4D-C871CD3DB481}"/>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5D92B2D5-B758-5A99-8395-CBA95E39C1F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4CF2830-8B6E-A506-6E84-B4E61391B64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4609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7868191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A1AC-BE47-6FFF-09A9-1CE904E347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52A7A1B0-C63A-F026-3E59-F4640FDAFF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5C0F63C-53C6-A89C-A15A-1063ECC44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571C04-FD28-08B4-C82B-2AF21A6B7162}"/>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a:extLst>
              <a:ext uri="{FF2B5EF4-FFF2-40B4-BE49-F238E27FC236}">
                <a16:creationId xmlns:a16="http://schemas.microsoft.com/office/drawing/2014/main" id="{94ED497B-6A6C-8649-F17A-97E9547D01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F9A606F-ED75-3573-CE01-5DFB0DCCEEC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6155913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88A0-B9AB-1228-4C6B-B27C828079CC}"/>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82F3F229-FADE-B8DA-50E1-23D165D500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8A293277-E4E3-DAC2-B5EE-6EC61C8C7AA0}"/>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D2624B3E-39F0-9B93-40FF-281FA07C64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C65377B-285F-73FF-5449-7DA9510478BA}"/>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854113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351B46-A6FD-2A6C-3317-B16CE3EE562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5D5EF5C-60BC-493F-DC65-3FEFDC24B9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9C48127-8396-3F64-0DBD-592FCAD31571}"/>
              </a:ext>
            </a:extLst>
          </p:cNvPr>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8261B972-40ED-7317-1AF8-D74C8842B42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5E4FAC3-D2FA-E8C2-E9AC-1E77450906DB}"/>
              </a:ext>
            </a:extLst>
          </p:cNvPr>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6555358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056513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6640373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8211289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630052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391226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3436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3411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0786024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047812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934273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017567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5385599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8499319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0649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806132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778968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5673884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01936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8136709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6580019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9452080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0695952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E23616-834A-4F40-B34F-05CED5556713}" type="datetimeFigureOut">
              <a:rPr lang="en-AU" smtClean="0"/>
              <a:t>6/02/2025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1808084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420038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E23616-834A-4F40-B34F-05CED5556713}" type="datetimeFigureOut">
              <a:rPr lang="en-AU" smtClean="0"/>
              <a:t>6/02/2025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7127661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E23616-834A-4F40-B34F-05CED5556713}" type="datetimeFigureOut">
              <a:rPr lang="en-AU" smtClean="0"/>
              <a:t>6/02/2025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31030971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23616-834A-4F40-B34F-05CED5556713}" type="datetimeFigureOut">
              <a:rPr lang="en-AU" smtClean="0"/>
              <a:t>6/02/2025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6808507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12717025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E23616-834A-4F40-B34F-05CED5556713}" type="datetimeFigureOut">
              <a:rPr lang="en-AU" smtClean="0"/>
              <a:t>6/02/2025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AFF1B94-4ADC-42D8-AAEB-E5396C0374B2}" type="slidenum">
              <a:rPr lang="en-AU" smtClean="0"/>
              <a:t>‹#›</a:t>
            </a:fld>
            <a:endParaRPr lang="en-AU"/>
          </a:p>
        </p:txBody>
      </p:sp>
    </p:spTree>
    <p:extLst>
      <p:ext uri="{BB962C8B-B14F-4D97-AF65-F5344CB8AC3E}">
        <p14:creationId xmlns:p14="http://schemas.microsoft.com/office/powerpoint/2010/main" val="2505165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5.jp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7.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3947714258"/>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619736674"/>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AU"/>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1031524722"/>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1DA18C-E06B-A3ED-8071-9D0B8D774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6279AC39-D35D-0FAE-B739-643531953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9C64AF2-4BDD-FF7B-2EE4-703A020DAA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856C8746-D058-232B-C421-69CF5E2B3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5D57859-6B35-9C0F-B3E3-891B15818B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2042187856"/>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3A6F2-28A9-D7FA-58BA-CF9BE5C8F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ABA321B-721D-B257-C8F2-8B13C8986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006F2BA-38CE-76B7-5223-CDBC73EA0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E23616-834A-4F40-B34F-05CED5556713}" type="datetimeFigureOut">
              <a:rPr lang="en-AU" smtClean="0"/>
              <a:t>6/02/2025</a:t>
            </a:fld>
            <a:endParaRPr lang="en-AU"/>
          </a:p>
        </p:txBody>
      </p:sp>
      <p:sp>
        <p:nvSpPr>
          <p:cNvPr id="5" name="Footer Placeholder 4">
            <a:extLst>
              <a:ext uri="{FF2B5EF4-FFF2-40B4-BE49-F238E27FC236}">
                <a16:creationId xmlns:a16="http://schemas.microsoft.com/office/drawing/2014/main" id="{86CBDFDF-F995-B27A-750A-60437FE69B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74E312F-3DCA-9902-A365-C46CC9076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1175535132"/>
      </p:ext>
    </p:extLst>
  </p:cSld>
  <p:clrMap bg1="lt1" tx1="dk1" bg2="lt2" tx2="dk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 id="21474845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1896939666"/>
      </p:ext>
    </p:extLst>
  </p:cSld>
  <p:clrMap bg1="dk1" tx1="lt1" bg2="dk2" tx2="lt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89" r:id="rId14"/>
    <p:sldLayoutId id="2147484590" r:id="rId15"/>
    <p:sldLayoutId id="2147484591" r:id="rId16"/>
    <p:sldLayoutId id="214748459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4E23616-834A-4F40-B34F-05CED5556713}" type="datetimeFigureOut">
              <a:rPr lang="en-AU" smtClean="0"/>
              <a:t>6/02/2025</a:t>
            </a:fld>
            <a:endParaRPr lang="en-A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FF1B94-4ADC-42D8-AAEB-E5396C0374B2}" type="slidenum">
              <a:rPr lang="en-AU" smtClean="0"/>
              <a:t>‹#›</a:t>
            </a:fld>
            <a:endParaRPr lang="en-AU"/>
          </a:p>
        </p:txBody>
      </p:sp>
    </p:spTree>
    <p:extLst>
      <p:ext uri="{BB962C8B-B14F-4D97-AF65-F5344CB8AC3E}">
        <p14:creationId xmlns:p14="http://schemas.microsoft.com/office/powerpoint/2010/main" val="2410008171"/>
      </p:ext>
    </p:extLst>
  </p:cSld>
  <p:clrMap bg1="dk1" tx1="lt1" bg2="dk2" tx2="lt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80.xml"/><Relationship Id="rId5" Type="http://schemas.openxmlformats.org/officeDocument/2006/relationships/hyperlink" Target="https://tenor.com/zh-CN/view/mr-bean-funny-hello-hi-wave-gif-14824039" TargetMode="External"/><Relationship Id="rId4" Type="http://schemas.openxmlformats.org/officeDocument/2006/relationships/image" Target="../media/image11.gi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35.xml"/><Relationship Id="rId6" Type="http://schemas.openxmlformats.org/officeDocument/2006/relationships/hyperlink" Target="https://www.poketors.com/2013/09/benefits-of-cloud-computing-infographic.html" TargetMode="External"/><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6.jpeg"/><Relationship Id="rId1" Type="http://schemas.openxmlformats.org/officeDocument/2006/relationships/slideLayout" Target="../slideLayouts/slideLayout97.xml"/><Relationship Id="rId4" Type="http://schemas.openxmlformats.org/officeDocument/2006/relationships/hyperlink" Target="https://www.meme-arsenal.com/en/create/meme/748833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23920-cloud-computing-photos"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reativecommons.org/licenses/by-nc-sa/3.0/"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apicciano.commons.gc.cuny.edu/2020/07/02/national-research-cloud-coming-would-spur-artificial-intelligence-development/" TargetMode="External"/><Relationship Id="rId5" Type="http://schemas.openxmlformats.org/officeDocument/2006/relationships/image" Target="../media/image15.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techstagram.com/2013/02/19/types-of-cloud/" TargetMode="External"/><Relationship Id="rId2" Type="http://schemas.openxmlformats.org/officeDocument/2006/relationships/image" Target="../media/image16.gif"/><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hyperlink" Target="https://www.collidu.com/presentation-history-of-cloud-computing" TargetMode="External"/><Relationship Id="rId2" Type="http://schemas.openxmlformats.org/officeDocument/2006/relationships/image" Target="../media/image18.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A8D9B-014E-C7D4-6269-624BCE5EF995}"/>
              </a:ext>
            </a:extLst>
          </p:cNvPr>
          <p:cNvSpPr txBox="1"/>
          <p:nvPr/>
        </p:nvSpPr>
        <p:spPr>
          <a:xfrm>
            <a:off x="4679883" y="1238207"/>
            <a:ext cx="5441285" cy="2364964"/>
          </a:xfrm>
          <a:prstGeom prst="rect">
            <a:avLst/>
          </a:prstGeom>
        </p:spPr>
        <p:txBody>
          <a:bodyPr vert="horz" lIns="91440" tIns="45720" rIns="91440" bIns="45720" rtlCol="0" anchor="b">
            <a:normAutofit/>
          </a:bodyPr>
          <a:lstStyle/>
          <a:p>
            <a:pPr algn="ctr">
              <a:spcBef>
                <a:spcPct val="0"/>
              </a:spcBef>
              <a:spcAft>
                <a:spcPts val="600"/>
              </a:spcAft>
            </a:pPr>
            <a:r>
              <a:rPr lang="en-US" sz="5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HELLO EVERYONE</a:t>
            </a:r>
          </a:p>
        </p:txBody>
      </p:sp>
      <p:pic>
        <p:nvPicPr>
          <p:cNvPr id="16" name="Picture 15">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8" name="Picture 7" descr="A person in a suit&#10;&#10;Description automatically generated">
            <a:extLst>
              <a:ext uri="{FF2B5EF4-FFF2-40B4-BE49-F238E27FC236}">
                <a16:creationId xmlns:a16="http://schemas.microsoft.com/office/drawing/2014/main" id="{6AEF7BB5-D4EF-1CFC-B276-40AF003FB51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1258" y="631371"/>
            <a:ext cx="3799114" cy="4970159"/>
          </a:xfrm>
          <a:prstGeom prst="rect">
            <a:avLst/>
          </a:prstGeom>
        </p:spPr>
      </p:pic>
    </p:spTree>
    <p:extLst>
      <p:ext uri="{BB962C8B-B14F-4D97-AF65-F5344CB8AC3E}">
        <p14:creationId xmlns:p14="http://schemas.microsoft.com/office/powerpoint/2010/main" val="1524074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2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A37A05B-5EE5-46EF-B1F8-182A3F3C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0" name="Rectangle 39">
            <a:extLst>
              <a:ext uri="{FF2B5EF4-FFF2-40B4-BE49-F238E27FC236}">
                <a16:creationId xmlns:a16="http://schemas.microsoft.com/office/drawing/2014/main" id="{ECE753A3-CB2D-4B90-A1D6-68B9618BB0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23000" y="135467"/>
            <a:ext cx="5334001" cy="610446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5">
            <a:extLst>
              <a:ext uri="{FF2B5EF4-FFF2-40B4-BE49-F238E27FC236}">
                <a16:creationId xmlns:a16="http://schemas.microsoft.com/office/drawing/2014/main" id="{EF9B69EB-1232-4524-836D-824F991F8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AU"/>
          </a:p>
        </p:txBody>
      </p:sp>
      <p:sp>
        <p:nvSpPr>
          <p:cNvPr id="44" name="Rectangle 43">
            <a:extLst>
              <a:ext uri="{FF2B5EF4-FFF2-40B4-BE49-F238E27FC236}">
                <a16:creationId xmlns:a16="http://schemas.microsoft.com/office/drawing/2014/main" id="{B4EA443A-62A7-44FA-AC12-5E09BE08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6E70631E-9D50-F9FE-4742-318E81270064}"/>
              </a:ext>
            </a:extLst>
          </p:cNvPr>
          <p:cNvSpPr>
            <a:spLocks noGrp="1"/>
          </p:cNvSpPr>
          <p:nvPr>
            <p:ph type="title"/>
          </p:nvPr>
        </p:nvSpPr>
        <p:spPr>
          <a:xfrm>
            <a:off x="685802" y="685800"/>
            <a:ext cx="4949172" cy="1151965"/>
          </a:xfrm>
        </p:spPr>
        <p:txBody>
          <a:bodyPr>
            <a:normAutofit/>
          </a:bodyPr>
          <a:lstStyle/>
          <a:p>
            <a:r>
              <a:rPr lang="en-AU" sz="3800" dirty="0">
                <a:solidFill>
                  <a:schemeClr val="bg1"/>
                </a:solidFill>
              </a:rPr>
              <a:t>Benefits of cloud computing</a:t>
            </a:r>
          </a:p>
        </p:txBody>
      </p:sp>
      <p:sp>
        <p:nvSpPr>
          <p:cNvPr id="11" name="Rectangle 1">
            <a:extLst>
              <a:ext uri="{FF2B5EF4-FFF2-40B4-BE49-F238E27FC236}">
                <a16:creationId xmlns:a16="http://schemas.microsoft.com/office/drawing/2014/main" id="{2FFF804D-FF33-0579-567C-E635AB5784E1}"/>
              </a:ext>
            </a:extLst>
          </p:cNvPr>
          <p:cNvSpPr>
            <a:spLocks noGrp="1" noChangeArrowheads="1"/>
          </p:cNvSpPr>
          <p:nvPr>
            <p:ph sz="quarter" idx="13"/>
          </p:nvPr>
        </p:nvSpPr>
        <p:spPr bwMode="auto">
          <a:xfrm>
            <a:off x="0" y="2063395"/>
            <a:ext cx="6094412" cy="43759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Cost Efficiency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By leveraging cloud services, businesses can reduce or eliminate the need for significant upfront investments in hardware and minimize ongoing maintenance costs. Instead, they pay for the resources they use, leading to optimized spending.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Scalability and Flexibility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Cloud platforms provide the ability to quickly scale resources up or down in response to fluctuating demand, ensuring optimal performance without the necessity for overprovisioning.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Accessibility and Collaboration</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With cloud computing, data and applications are accessible from anywhere with an internet connection, facilitating remote work and enhancing collaboration among teams across different locations.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Automatic Updates and Maintenance</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Cloud service providers handle routine software updates and security patches automatically, ensuring users have access to the latest features and protections without manual intervention. </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Enhanced Security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Leading cloud providers invest heavily in advanced security measures to protect data and applications, often surpassing the capabilities of individual organizations. Features such as data encryption, identity management, and regular security audits help safeguard sensitive information. </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100" b="0" i="0" u="none" strike="noStrike" cap="none" normalizeH="0" baseline="0" dirty="0">
              <a:ln>
                <a:noFill/>
              </a:ln>
              <a:solidFill>
                <a:schemeClr val="bg1"/>
              </a:solidFill>
              <a:effectLst/>
              <a:latin typeface="Arial" panose="020B0604020202020204" pitchFamily="34" charset="0"/>
            </a:endParaRPr>
          </a:p>
        </p:txBody>
      </p:sp>
      <p:pic>
        <p:nvPicPr>
          <p:cNvPr id="15" name="Graphic 14" descr="Cloud Computing">
            <a:extLst>
              <a:ext uri="{FF2B5EF4-FFF2-40B4-BE49-F238E27FC236}">
                <a16:creationId xmlns:a16="http://schemas.microsoft.com/office/drawing/2014/main" id="{48F1DE51-E4AB-A5BA-45DA-4413EB71C6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6651" y="213919"/>
            <a:ext cx="2381459" cy="1551088"/>
          </a:xfrm>
          <a:prstGeom prst="rect">
            <a:avLst/>
          </a:prstGeom>
          <a:ln>
            <a:noFill/>
          </a:ln>
        </p:spPr>
      </p:pic>
      <p:pic>
        <p:nvPicPr>
          <p:cNvPr id="13" name="Picture 12" descr="A diagram of a cloud computing benefits&#10;&#10;Description automatically generated">
            <a:extLst>
              <a:ext uri="{FF2B5EF4-FFF2-40B4-BE49-F238E27FC236}">
                <a16:creationId xmlns:a16="http://schemas.microsoft.com/office/drawing/2014/main" id="{8C59BD02-35F7-1DF4-404F-51D8634C23C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23000" y="2063395"/>
            <a:ext cx="5334001" cy="3561902"/>
          </a:xfrm>
          <a:prstGeom prst="rect">
            <a:avLst/>
          </a:prstGeom>
          <a:ln>
            <a:noFill/>
          </a:ln>
        </p:spPr>
      </p:pic>
    </p:spTree>
    <p:extLst>
      <p:ext uri="{BB962C8B-B14F-4D97-AF65-F5344CB8AC3E}">
        <p14:creationId xmlns:p14="http://schemas.microsoft.com/office/powerpoint/2010/main" val="342101587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C7827FB-B370-4007-83D5-E83AD3D2C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loud shaped hard drive with cables">
            <a:extLst>
              <a:ext uri="{FF2B5EF4-FFF2-40B4-BE49-F238E27FC236}">
                <a16:creationId xmlns:a16="http://schemas.microsoft.com/office/drawing/2014/main" id="{42C43754-7782-E920-931D-7A857CB035B6}"/>
              </a:ext>
            </a:extLst>
          </p:cNvPr>
          <p:cNvPicPr>
            <a:picLocks noChangeAspect="1"/>
          </p:cNvPicPr>
          <p:nvPr/>
        </p:nvPicPr>
        <p:blipFill>
          <a:blip r:embed="rId2">
            <a:duotone>
              <a:schemeClr val="bg2">
                <a:shade val="45000"/>
                <a:satMod val="135000"/>
              </a:schemeClr>
              <a:prstClr val="white"/>
            </a:duotone>
            <a:alphaModFix amt="40000"/>
          </a:blip>
          <a:srcRect t="1747"/>
          <a:stretch/>
        </p:blipFill>
        <p:spPr>
          <a:xfrm>
            <a:off x="0" y="10"/>
            <a:ext cx="12191980" cy="6857990"/>
          </a:xfrm>
          <a:prstGeom prst="rect">
            <a:avLst/>
          </a:prstGeom>
        </p:spPr>
      </p:pic>
      <p:sp>
        <p:nvSpPr>
          <p:cNvPr id="2" name="Title 1">
            <a:extLst>
              <a:ext uri="{FF2B5EF4-FFF2-40B4-BE49-F238E27FC236}">
                <a16:creationId xmlns:a16="http://schemas.microsoft.com/office/drawing/2014/main" id="{EC90C64F-5ECF-2C82-53F8-543D6243A532}"/>
              </a:ext>
            </a:extLst>
          </p:cNvPr>
          <p:cNvSpPr>
            <a:spLocks noGrp="1"/>
          </p:cNvSpPr>
          <p:nvPr>
            <p:ph type="title"/>
          </p:nvPr>
        </p:nvSpPr>
        <p:spPr>
          <a:xfrm>
            <a:off x="511793" y="261324"/>
            <a:ext cx="10087220" cy="1576441"/>
          </a:xfrm>
        </p:spPr>
        <p:txBody>
          <a:bodyPr>
            <a:normAutofit/>
          </a:bodyPr>
          <a:lstStyle/>
          <a:p>
            <a:r>
              <a:rPr lang="en-AU" dirty="0">
                <a:solidFill>
                  <a:schemeClr val="tx1"/>
                </a:solidFill>
              </a:rPr>
              <a:t>Challenges of cloud computing</a:t>
            </a:r>
          </a:p>
        </p:txBody>
      </p:sp>
      <p:sp>
        <p:nvSpPr>
          <p:cNvPr id="19" name="5-Point Star 12">
            <a:extLst>
              <a:ext uri="{FF2B5EF4-FFF2-40B4-BE49-F238E27FC236}">
                <a16:creationId xmlns:a16="http://schemas.microsoft.com/office/drawing/2014/main" id="{51E038FF-4E72-4714-B9E9-B0AC148C7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2476" y="261324"/>
            <a:ext cx="937731" cy="868975"/>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Rectangle 1">
            <a:extLst>
              <a:ext uri="{FF2B5EF4-FFF2-40B4-BE49-F238E27FC236}">
                <a16:creationId xmlns:a16="http://schemas.microsoft.com/office/drawing/2014/main" id="{451D3939-E081-E31E-A1AF-96250ED63C0B}"/>
              </a:ext>
            </a:extLst>
          </p:cNvPr>
          <p:cNvSpPr>
            <a:spLocks noGrp="1" noChangeArrowheads="1"/>
          </p:cNvSpPr>
          <p:nvPr>
            <p:ph sz="quarter" idx="13"/>
          </p:nvPr>
        </p:nvSpPr>
        <p:spPr bwMode="auto">
          <a:xfrm>
            <a:off x="685800" y="1837765"/>
            <a:ext cx="11230897" cy="491699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solidFill>
                  <a:srgbClr val="FF0000"/>
                </a:solidFill>
                <a:effectLst/>
                <a:latin typeface="Arial" panose="020B0604020202020204" pitchFamily="34" charset="0"/>
              </a:rPr>
              <a:t>Data Security and Privacy</a:t>
            </a:r>
            <a:r>
              <a:rPr kumimoji="0" lang="en-US" altLang="en-US" sz="12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Description</a:t>
            </a:r>
            <a:r>
              <a:rPr kumimoji="0" lang="en-US" altLang="en-US" sz="1200" b="0" i="0" u="none" strike="noStrike" cap="none" normalizeH="0" baseline="0" dirty="0">
                <a:ln>
                  <a:noFill/>
                </a:ln>
                <a:effectLst/>
                <a:latin typeface="Arial" panose="020B0604020202020204" pitchFamily="34" charset="0"/>
              </a:rPr>
              <a:t>: Storing sensitive data in the cloud raises concerns about unauthorized access, data breaches, and compliance with privacy regulations.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Mitigation</a:t>
            </a:r>
            <a:r>
              <a:rPr kumimoji="0" lang="en-US" altLang="en-US" sz="1200" b="0" i="0" u="none" strike="noStrike" cap="none" normalizeH="0" baseline="0" dirty="0">
                <a:ln>
                  <a:noFill/>
                </a:ln>
                <a:effectLst/>
                <a:latin typeface="Arial" panose="020B0604020202020204" pitchFamily="34" charset="0"/>
              </a:rPr>
              <a:t>: Implement robust encryption, access controls, and regularly audit security measures to protect data integrity.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Compliance and Legal Issues</a:t>
            </a:r>
            <a:r>
              <a:rPr kumimoji="0" lang="en-US" altLang="en-US" sz="1800" b="0" i="0" u="none" strike="noStrike" cap="none" normalizeH="0" baseline="0" dirty="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Description</a:t>
            </a:r>
            <a:r>
              <a:rPr kumimoji="0" lang="en-US" altLang="en-US" sz="1200" b="0" i="0" u="none" strike="noStrike" cap="none" normalizeH="0" baseline="0" dirty="0">
                <a:ln>
                  <a:noFill/>
                </a:ln>
                <a:effectLst/>
                <a:latin typeface="Arial" panose="020B0604020202020204" pitchFamily="34" charset="0"/>
              </a:rPr>
              <a:t>: Organizations must adhere to industry-specific regulations and navigate legal complexities, such as data residency requirements and cross-border data transfer laws.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Mitigation</a:t>
            </a:r>
            <a:r>
              <a:rPr kumimoji="0" lang="en-US" altLang="en-US" sz="1200" b="0" i="0" u="none" strike="noStrike" cap="none" normalizeH="0" baseline="0" dirty="0">
                <a:ln>
                  <a:noFill/>
                </a:ln>
                <a:effectLst/>
                <a:latin typeface="Arial" panose="020B0604020202020204" pitchFamily="34" charset="0"/>
              </a:rPr>
              <a:t>: Engage with legal experts to ensure cloud services comply with relevant regulations and contractual obligations.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solidFill>
                  <a:srgbClr val="FF0000"/>
                </a:solidFill>
                <a:effectLst/>
                <a:latin typeface="Arial" panose="020B0604020202020204" pitchFamily="34" charset="0"/>
              </a:rPr>
              <a:t>Cost Management</a:t>
            </a:r>
            <a:r>
              <a:rPr kumimoji="0" lang="en-US" altLang="en-US" sz="1600" b="0" i="0" u="none" strike="noStrike" cap="none" normalizeH="0" baseline="0" dirty="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Description</a:t>
            </a:r>
            <a:r>
              <a:rPr kumimoji="0" lang="en-US" altLang="en-US" sz="1200" b="0" i="0" u="none" strike="noStrike" cap="none" normalizeH="0" baseline="0" dirty="0">
                <a:ln>
                  <a:noFill/>
                </a:ln>
                <a:effectLst/>
                <a:latin typeface="Arial" panose="020B0604020202020204" pitchFamily="34" charset="0"/>
              </a:rPr>
              <a:t>: While cloud services can be cost-effective, without proper oversight, expenses can escalate due to factors like unused resources or unexpected usage spikes.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Mitigation</a:t>
            </a:r>
            <a:r>
              <a:rPr kumimoji="0" lang="en-US" altLang="en-US" sz="1200" b="0" i="0" u="none" strike="noStrike" cap="none" normalizeH="0" baseline="0" dirty="0">
                <a:ln>
                  <a:noFill/>
                </a:ln>
                <a:effectLst/>
                <a:latin typeface="Arial" panose="020B0604020202020204" pitchFamily="34" charset="0"/>
              </a:rPr>
              <a:t>: Regularly monitor resource utilization, implement budgeting tools, and optimize workloads to manage costs effectively.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Vendor Lock-In</a:t>
            </a:r>
            <a:r>
              <a:rPr kumimoji="0" lang="en-US" altLang="en-US" sz="1800" b="0" i="0" u="none" strike="noStrike" cap="none" normalizeH="0" baseline="0" dirty="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Description</a:t>
            </a:r>
            <a:r>
              <a:rPr kumimoji="0" lang="en-US" altLang="en-US" sz="1200" b="0" i="0" u="none" strike="noStrike" cap="none" normalizeH="0" baseline="0" dirty="0">
                <a:ln>
                  <a:noFill/>
                </a:ln>
                <a:effectLst/>
                <a:latin typeface="Arial" panose="020B0604020202020204" pitchFamily="34" charset="0"/>
              </a:rPr>
              <a:t>: Dependence on a single cloud provider can make it challenging to migrate to alternative platforms, potentially leading to increased costs or limited flexibility.</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Mitigation</a:t>
            </a:r>
            <a:r>
              <a:rPr kumimoji="0" lang="en-US" altLang="en-US" sz="1200" b="0" i="0" u="none" strike="noStrike" cap="none" normalizeH="0" baseline="0" dirty="0">
                <a:ln>
                  <a:noFill/>
                </a:ln>
                <a:effectLst/>
                <a:latin typeface="Arial" panose="020B0604020202020204" pitchFamily="34" charset="0"/>
              </a:rPr>
              <a:t>: Design applications with portability in mind and consider multi-cloud strategies to avoid over-reliance on one provider.</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solidFill>
                  <a:srgbClr val="FF0000"/>
                </a:solidFill>
                <a:effectLst/>
                <a:latin typeface="Arial" panose="020B0604020202020204" pitchFamily="34" charset="0"/>
              </a:rPr>
              <a:t>Performance and Downtime</a:t>
            </a:r>
            <a:r>
              <a:rPr kumimoji="0" lang="en-US" altLang="en-US" sz="1600" b="0" i="0" u="none" strike="noStrike" cap="none" normalizeH="0" baseline="0" dirty="0">
                <a:ln>
                  <a:noFill/>
                </a:ln>
                <a:solidFill>
                  <a:srgbClr val="FF0000"/>
                </a:solidFill>
                <a:effectLst/>
                <a:latin typeface="Arial" panose="020B0604020202020204" pitchFamily="34" charset="0"/>
              </a:rPr>
              <a:t>:</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Description</a:t>
            </a:r>
            <a:r>
              <a:rPr kumimoji="0" lang="en-US" altLang="en-US" sz="1200" b="0" i="0" u="none" strike="noStrike" cap="none" normalizeH="0" baseline="0" dirty="0">
                <a:ln>
                  <a:noFill/>
                </a:ln>
                <a:effectLst/>
                <a:latin typeface="Arial" panose="020B0604020202020204" pitchFamily="34" charset="0"/>
              </a:rPr>
              <a:t>: Cloud service outages or latency issues can disrupt business operations and affect user experience.</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Mitigation</a:t>
            </a:r>
            <a:r>
              <a:rPr kumimoji="0" lang="en-US" altLang="en-US" sz="1200" b="0" i="0" u="none" strike="noStrike" cap="none" normalizeH="0" baseline="0" dirty="0">
                <a:ln>
                  <a:noFill/>
                </a:ln>
                <a:effectLst/>
                <a:latin typeface="Arial" panose="020B0604020202020204" pitchFamily="34" charset="0"/>
              </a:rPr>
              <a:t>: Choose providers with strong uptime guarantees, implement redundancy strategies, and monitor performance continuously.</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099840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heel spokes="1"/>
      </p:transition>
    </mc:Choice>
    <mc:Fallback xmlns="">
      <p:transition spd="slow">
        <p:wheel spokes="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DDF18-75E7-C1D8-8C1B-3C1DE399F10D}"/>
              </a:ext>
            </a:extLst>
          </p:cNvPr>
          <p:cNvSpPr>
            <a:spLocks noGrp="1"/>
          </p:cNvSpPr>
          <p:nvPr>
            <p:ph type="title"/>
          </p:nvPr>
        </p:nvSpPr>
        <p:spPr>
          <a:xfrm>
            <a:off x="686834" y="1153572"/>
            <a:ext cx="3200400" cy="4461163"/>
          </a:xfrm>
        </p:spPr>
        <p:txBody>
          <a:bodyPr>
            <a:normAutofit/>
          </a:bodyPr>
          <a:lstStyle/>
          <a:p>
            <a:r>
              <a:rPr lang="en-AU" dirty="0">
                <a:solidFill>
                  <a:srgbClr val="FFFFFF"/>
                </a:solidFill>
              </a:rPr>
              <a:t>Future of cloud computing</a:t>
            </a:r>
          </a:p>
        </p:txBody>
      </p:sp>
      <p:sp>
        <p:nvSpPr>
          <p:cNvPr id="8" name="Arc 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014FD4C9-7FBA-B03E-7B4D-D5AAC20B3E61}"/>
              </a:ext>
            </a:extLst>
          </p:cNvPr>
          <p:cNvSpPr>
            <a:spLocks noGrp="1" noChangeArrowheads="1"/>
          </p:cNvSpPr>
          <p:nvPr>
            <p:ph sz="quarter" idx="13"/>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Multi-Cloud and Hybrid Cloud Strategies</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Organizations are increasingly adopting multi-cloud and hybrid cloud approaches to optimize performance, enhance resilience, and avoid vendor lock-in. This strategy allows businesses to leverage the strengths of various cloud providers and seamlessly integrate on-premises infrastructure with cloud services. </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Integration of Artificial Intelligence and Machine Learning</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The fusion of AI and ML with cloud platforms is enabling advanced data analytics, automation, and personalized user experiences. Cloud providers are offering AI-powered services that facilitate the development and deployment of intelligent applications across industries. </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Edge Computing Expansion</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To meet the demands for low-latency processing and real-time data analysis, edge computing is gaining traction. By processing data closer to its source, edge computing reduces latency and bandwidth usage, benefiting applications like IoT devices and autonomous systems. </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Serverless Computing Growth</a:t>
            </a:r>
            <a:r>
              <a:rPr kumimoji="0" lang="en-US" altLang="en-US" sz="13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300" b="0" i="0" u="none" strike="noStrike" cap="none" normalizeH="0" baseline="0" dirty="0">
                <a:ln>
                  <a:noFill/>
                </a:ln>
                <a:effectLst/>
                <a:latin typeface="Arial" panose="020B0604020202020204" pitchFamily="34" charset="0"/>
              </a:rPr>
              <a:t>Serverless architectures are becoming more prevalent, allowing developers to focus on code execution without managing underlying infrastructure. This model offers scalability.</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84385090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A person in a suit with his arms out&#10;&#10;Description automatically generated">
            <a:extLst>
              <a:ext uri="{FF2B5EF4-FFF2-40B4-BE49-F238E27FC236}">
                <a16:creationId xmlns:a16="http://schemas.microsoft.com/office/drawing/2014/main" id="{AF1A10A2-8F2E-9D33-6529-2CBE2F04162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846"/>
          <a:stretch/>
        </p:blipFill>
        <p:spPr>
          <a:xfrm>
            <a:off x="20" y="0"/>
            <a:ext cx="12191980" cy="6858000"/>
          </a:xfrm>
          <a:prstGeom prst="rect">
            <a:avLst/>
          </a:prstGeom>
        </p:spPr>
      </p:pic>
    </p:spTree>
    <p:extLst>
      <p:ext uri="{BB962C8B-B14F-4D97-AF65-F5344CB8AC3E}">
        <p14:creationId xmlns:p14="http://schemas.microsoft.com/office/powerpoint/2010/main" val="4030049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BE11-D72F-1B32-B72D-9246F5F26190}"/>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b="1"/>
              <a:t>Cloud computing</a:t>
            </a:r>
            <a:br>
              <a:rPr lang="en-US" sz="5400" b="1"/>
            </a:br>
            <a:endParaRPr lang="en-US" sz="5400" b="1" dirty="0"/>
          </a:p>
        </p:txBody>
      </p:sp>
      <p:pic>
        <p:nvPicPr>
          <p:cNvPr id="6" name="Graphic 5" descr="Cloud">
            <a:extLst>
              <a:ext uri="{FF2B5EF4-FFF2-40B4-BE49-F238E27FC236}">
                <a16:creationId xmlns:a16="http://schemas.microsoft.com/office/drawing/2014/main" id="{6AE3D833-3505-1A62-AF53-CC29B3224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292439354"/>
      </p:ext>
    </p:extLst>
  </p:cSld>
  <p:clrMapOvr>
    <a:masterClrMapping/>
  </p:clrMapOvr>
  <mc:AlternateContent xmlns:mc="http://schemas.openxmlformats.org/markup-compatibility/2006" xmlns:p14="http://schemas.microsoft.com/office/powerpoint/2010/main">
    <mc:Choice Requires="p14">
      <p:transition spd="slow" p14:dur="3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6E90F8-D50D-F45C-3DBD-C8DBF605B84F}"/>
              </a:ext>
            </a:extLst>
          </p:cNvPr>
          <p:cNvSpPr txBox="1"/>
          <p:nvPr/>
        </p:nvSpPr>
        <p:spPr>
          <a:xfrm>
            <a:off x="1024128" y="459317"/>
            <a:ext cx="4389120" cy="1749552"/>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r>
              <a:rPr lang="en-US" sz="4400" cap="all" spc="100">
                <a:solidFill>
                  <a:schemeClr val="tx1">
                    <a:lumMod val="95000"/>
                    <a:lumOff val="5000"/>
                  </a:schemeClr>
                </a:solidFill>
                <a:latin typeface="+mj-lt"/>
                <a:ea typeface="+mj-ea"/>
                <a:cs typeface="+mj-cs"/>
              </a:rPr>
              <a:t>What is cloud computing?</a:t>
            </a:r>
          </a:p>
        </p:txBody>
      </p:sp>
      <p:sp>
        <p:nvSpPr>
          <p:cNvPr id="9" name="TextBox 8">
            <a:extLst>
              <a:ext uri="{FF2B5EF4-FFF2-40B4-BE49-F238E27FC236}">
                <a16:creationId xmlns:a16="http://schemas.microsoft.com/office/drawing/2014/main" id="{7B5CBDB3-5393-1509-87D3-B2C28975015C}"/>
              </a:ext>
            </a:extLst>
          </p:cNvPr>
          <p:cNvSpPr txBox="1"/>
          <p:nvPr/>
        </p:nvSpPr>
        <p:spPr>
          <a:xfrm>
            <a:off x="853439" y="2412770"/>
            <a:ext cx="4389120"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endParaRPr lang="en-US" dirty="0"/>
          </a:p>
          <a:p>
            <a:pPr defTabSz="914400">
              <a:lnSpc>
                <a:spcPct val="90000"/>
              </a:lnSpc>
              <a:spcAft>
                <a:spcPts val="600"/>
              </a:spcAft>
              <a:buClr>
                <a:schemeClr val="accent1"/>
              </a:buClr>
            </a:pPr>
            <a:r>
              <a:rPr lang="en-US" sz="2400" dirty="0"/>
              <a:t>Cloud computing is the delivery of computing services such as servers, storage, databases, networking, software, and analytics over the internet instead of relying on local hardware. It provides flexibility, scalability, and cost-efficiency, as users can scale their usage up or down based on needs.</a:t>
            </a:r>
          </a:p>
          <a:p>
            <a:pPr defTabSz="914400">
              <a:lnSpc>
                <a:spcPct val="90000"/>
              </a:lnSpc>
              <a:spcAft>
                <a:spcPts val="600"/>
              </a:spcAft>
              <a:buClr>
                <a:schemeClr val="accent1"/>
              </a:buClr>
            </a:pPr>
            <a:endParaRPr lang="en-US" dirty="0"/>
          </a:p>
        </p:txBody>
      </p:sp>
      <p:pic>
        <p:nvPicPr>
          <p:cNvPr id="7" name="Picture 6" descr="A cloud computing diagram with many devices">
            <a:extLst>
              <a:ext uri="{FF2B5EF4-FFF2-40B4-BE49-F238E27FC236}">
                <a16:creationId xmlns:a16="http://schemas.microsoft.com/office/drawing/2014/main" id="{6C235035-B021-41A0-E268-3ADCE5917C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56116" y="1593210"/>
            <a:ext cx="4175762" cy="3674671"/>
          </a:xfrm>
          <a:prstGeom prst="rect">
            <a:avLst/>
          </a:prstGeom>
        </p:spPr>
      </p:pic>
      <p:sp>
        <p:nvSpPr>
          <p:cNvPr id="5" name="TextBox 4">
            <a:extLst>
              <a:ext uri="{FF2B5EF4-FFF2-40B4-BE49-F238E27FC236}">
                <a16:creationId xmlns:a16="http://schemas.microsoft.com/office/drawing/2014/main" id="{7828DE86-4DE1-87CD-ED94-6EB6482F9A47}"/>
              </a:ext>
            </a:extLst>
          </p:cNvPr>
          <p:cNvSpPr txBox="1"/>
          <p:nvPr/>
        </p:nvSpPr>
        <p:spPr>
          <a:xfrm>
            <a:off x="621678" y="4609008"/>
            <a:ext cx="4204012" cy="2359417"/>
          </a:xfrm>
          <a:prstGeom prst="rect">
            <a:avLst/>
          </a:prstGeom>
        </p:spPr>
        <p:txBody>
          <a:bodyPr vert="horz" lIns="91440" tIns="45720" rIns="91440" bIns="45720" rtlCol="0" anchor="t">
            <a:normAutofit/>
          </a:bodyPr>
          <a:lstStyle/>
          <a:p>
            <a:pPr algn="r" defTabSz="914400">
              <a:spcAft>
                <a:spcPts val="200"/>
              </a:spcAft>
              <a:buClr>
                <a:schemeClr val="accent1"/>
              </a:buClr>
              <a:buSzPct val="100000"/>
            </a:pPr>
            <a:endParaRPr lang="en-US" sz="1600" dirty="0">
              <a:solidFill>
                <a:srgbClr val="FFFFFF"/>
              </a:solidFill>
            </a:endParaRPr>
          </a:p>
        </p:txBody>
      </p:sp>
    </p:spTree>
    <p:extLst>
      <p:ext uri="{BB962C8B-B14F-4D97-AF65-F5344CB8AC3E}">
        <p14:creationId xmlns:p14="http://schemas.microsoft.com/office/powerpoint/2010/main" val="1261958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13"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614" name="Group 1613">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15" name="Group 1614">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16"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sp>
            <p:nvSpPr>
              <p:cNvPr id="1617"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18"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19"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0"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1"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2"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3"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4"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5"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6"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7"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U"/>
              </a:p>
            </p:txBody>
          </p:sp>
          <p:sp>
            <p:nvSpPr>
              <p:cNvPr id="1628"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29"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0"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1"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2"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sp>
            <p:nvSpPr>
              <p:cNvPr id="1633"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4"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5"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6"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7"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8"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39"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0"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1"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2"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grpSp>
        <p:grpSp>
          <p:nvGrpSpPr>
            <p:cNvPr id="1242" name="Group 124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4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3"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4"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5"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6"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7"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8"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49"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50"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651"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grpSp>
      </p:grpSp>
      <p:sp>
        <p:nvSpPr>
          <p:cNvPr id="1652" name="Rectangle 1651">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3" name="Group 16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6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16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U"/>
            </a:p>
          </p:txBody>
        </p:sp>
        <p:sp>
          <p:nvSpPr>
            <p:cNvPr id="16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16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6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grpSp>
      <p:sp>
        <p:nvSpPr>
          <p:cNvPr id="180" name="TextBox 179">
            <a:extLst>
              <a:ext uri="{FF2B5EF4-FFF2-40B4-BE49-F238E27FC236}">
                <a16:creationId xmlns:a16="http://schemas.microsoft.com/office/drawing/2014/main" id="{F2E9CC5B-11F4-FD4A-EE7D-0E757B00958B}"/>
              </a:ext>
            </a:extLst>
          </p:cNvPr>
          <p:cNvSpPr txBox="1"/>
          <p:nvPr/>
        </p:nvSpPr>
        <p:spPr>
          <a:xfrm>
            <a:off x="1019015" y="1093787"/>
            <a:ext cx="3059969" cy="469741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dirty="0">
                <a:latin typeface="+mj-lt"/>
                <a:ea typeface="+mj-ea"/>
                <a:cs typeface="+mj-cs"/>
              </a:rPr>
              <a:t>Types of cloud computing</a:t>
            </a:r>
          </a:p>
          <a:p>
            <a:pPr defTabSz="914400">
              <a:lnSpc>
                <a:spcPct val="90000"/>
              </a:lnSpc>
              <a:spcBef>
                <a:spcPct val="0"/>
              </a:spcBef>
              <a:spcAft>
                <a:spcPts val="600"/>
              </a:spcAft>
            </a:pPr>
            <a:endParaRPr lang="en-US" sz="3600" cap="all" dirty="0">
              <a:latin typeface="+mj-lt"/>
              <a:ea typeface="+mj-ea"/>
              <a:cs typeface="+mj-cs"/>
            </a:endParaRPr>
          </a:p>
        </p:txBody>
      </p:sp>
      <p:sp useBgFill="1">
        <p:nvSpPr>
          <p:cNvPr id="1681"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2" name="TextBox 1681">
            <a:extLst>
              <a:ext uri="{FF2B5EF4-FFF2-40B4-BE49-F238E27FC236}">
                <a16:creationId xmlns:a16="http://schemas.microsoft.com/office/drawing/2014/main" id="{3D14649D-9936-3B97-F4DC-222B1102AE3F}"/>
              </a:ext>
            </a:extLst>
          </p:cNvPr>
          <p:cNvSpPr txBox="1"/>
          <p:nvPr/>
        </p:nvSpPr>
        <p:spPr>
          <a:xfrm>
            <a:off x="4767960" y="142240"/>
            <a:ext cx="7309740" cy="6720523"/>
          </a:xfrm>
          <a:prstGeom prst="rect">
            <a:avLst/>
          </a:prstGeom>
        </p:spPr>
        <p:txBody>
          <a:bodyPr vert="horz" lIns="91440" tIns="45720" rIns="91440" bIns="45720" rtlCol="0">
            <a:noAutofit/>
          </a:bodyPr>
          <a:lstStyle/>
          <a:p>
            <a:pPr marL="285750" marR="0" lvl="0" indent="-285750" defTabSz="914400" fontAlgn="base">
              <a:lnSpc>
                <a:spcPct val="110000"/>
              </a:lnSpc>
              <a:spcBef>
                <a:spcPct val="0"/>
              </a:spcBef>
              <a:spcAft>
                <a:spcPts val="600"/>
              </a:spcAft>
              <a:buClrTx/>
              <a:buSzPct val="125000"/>
              <a:buFont typeface="Arial" panose="020B0604020202020204" pitchFamily="34" charset="0"/>
              <a:buChar char="•"/>
              <a:tabLst/>
            </a:pPr>
            <a:r>
              <a:rPr lang="en-US" altLang="en-US" sz="1600" b="1" dirty="0">
                <a:solidFill>
                  <a:srgbClr val="00B050"/>
                </a:solidFill>
              </a:rPr>
              <a:t>Pub</a:t>
            </a:r>
            <a:r>
              <a:rPr kumimoji="0" lang="en-US" altLang="en-US" sz="1600" b="1" u="none" strike="noStrike" cap="none" normalizeH="0" baseline="0" dirty="0">
                <a:ln>
                  <a:noFill/>
                </a:ln>
                <a:solidFill>
                  <a:srgbClr val="00B050"/>
                </a:solidFill>
              </a:rPr>
              <a:t>lic 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Resources like servers and storage are owned and operated by third-party providers and shared among multiple organizations over the internet.</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Examples: Amazon Web Services (AWS), Microsoft Azure, Google Cloud Platform.</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Scalability, cost-effectiveness, and minimal maintenance.</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 Potential security and compliance concerns due to shared infrastructure.</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solidFill>
                  <a:srgbClr val="00B050"/>
                </a:solidFill>
              </a:rPr>
              <a:t>Private 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Dedicated infrastructure exclusively for a single organization, either managed internally or by a third-party, hosted on-premises or off-site.</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lang="en-US" altLang="en-US" sz="1600" b="1" dirty="0"/>
              <a:t>Examples: VMware vSphere, Microsoft Azure Stack(Private Cloud).</a:t>
            </a:r>
            <a:endParaRPr kumimoji="0" lang="en-US" altLang="en-US" sz="1600" b="1" u="none" strike="noStrike" cap="none" normalizeH="0" baseline="0" dirty="0">
              <a:ln>
                <a:noFill/>
              </a:ln>
            </a:endParaRP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Enhanced security, greater control, and customization.</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 Higher costs and maintenance responsibilities.</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solidFill>
                  <a:srgbClr val="00B050"/>
                </a:solidFill>
              </a:rPr>
              <a:t>Hybrid Cloud:</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A combination of public and private clouds, allowing data and applications to be shared between them.</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lang="en-US" altLang="en-US" sz="1600" b="1" dirty="0"/>
              <a:t>Examples: AWS Outposts (Hybrid with Public Cloud Integration), Microsoft Azure Stack (Hybrid Cloud).</a:t>
            </a:r>
            <a:endParaRPr kumimoji="0" lang="en-US" altLang="en-US" sz="1600" b="1" u="none" strike="noStrike" cap="none" normalizeH="0" baseline="0" dirty="0">
              <a:ln>
                <a:noFill/>
              </a:ln>
            </a:endParaRP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Flexibility, optimized workload distribution, and cost efficiency.</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 Complexity in management and potential security challenges.</a:t>
            </a:r>
          </a:p>
          <a:p>
            <a:pPr indent="-228600" defTabSz="914400">
              <a:lnSpc>
                <a:spcPct val="110000"/>
              </a:lnSpc>
              <a:spcAft>
                <a:spcPts val="600"/>
              </a:spcAft>
              <a:buSzPct val="125000"/>
              <a:buFont typeface="Arial" panose="020B0604020202020204" pitchFamily="34" charset="0"/>
              <a:buChar char="•"/>
            </a:pPr>
            <a:endParaRPr lang="en-US" sz="1400" b="1" dirty="0"/>
          </a:p>
        </p:txBody>
      </p:sp>
    </p:spTree>
    <p:extLst>
      <p:ext uri="{BB962C8B-B14F-4D97-AF65-F5344CB8AC3E}">
        <p14:creationId xmlns:p14="http://schemas.microsoft.com/office/powerpoint/2010/main" val="2022205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CC91DE03-DCEE-A8BB-C5FB-E433A20C8E96}"/>
            </a:ext>
          </a:extLst>
        </p:cNvPr>
        <p:cNvGrpSpPr/>
        <p:nvPr/>
      </p:nvGrpSpPr>
      <p:grpSpPr>
        <a:xfrm>
          <a:off x="0" y="0"/>
          <a:ext cx="0" cy="0"/>
          <a:chOff x="0" y="0"/>
          <a:chExt cx="0" cy="0"/>
        </a:xfrm>
      </p:grpSpPr>
      <p:pic>
        <p:nvPicPr>
          <p:cNvPr id="1687"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689" name="Group 1688">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90" name="Group 1689">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02"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703"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4"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5"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6"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7"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8"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9"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0"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1"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2"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3"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714"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5"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6"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7"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18"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719"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0"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1"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2"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3"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4"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5"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6"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7"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28"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691" name="Group 1690">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92"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3"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4"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5"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6"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7"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8"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99"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0"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01"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grpSp>
      <p:grpSp>
        <p:nvGrpSpPr>
          <p:cNvPr id="1730" name="Group 1729">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31" name="Rectangle 1730">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2"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3" name="Picture 2" descr="A blue background with a cloud and icons&#10;&#10;Description automatically generated">
            <a:extLst>
              <a:ext uri="{FF2B5EF4-FFF2-40B4-BE49-F238E27FC236}">
                <a16:creationId xmlns:a16="http://schemas.microsoft.com/office/drawing/2014/main" id="{60DCD6D8-A9DE-97BD-BCAB-1B0A04542AF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2378" r="18233" b="-1"/>
          <a:stretch/>
        </p:blipFill>
        <p:spPr>
          <a:xfrm>
            <a:off x="-5597" y="10"/>
            <a:ext cx="6101597" cy="6857990"/>
          </a:xfrm>
          <a:prstGeom prst="rect">
            <a:avLst/>
          </a:prstGeom>
        </p:spPr>
      </p:pic>
      <p:grpSp>
        <p:nvGrpSpPr>
          <p:cNvPr id="1734" name="Group 1733">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35" name="Rectangle 1734">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736"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37"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38" name="Rectangle 1737">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739"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0"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1"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2"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3"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4"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5"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6"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7"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8"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49"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0"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1"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2"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3"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4"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5"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6"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7"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8"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59"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0"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1"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2"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3" name="Rectangle 1762">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764"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5"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6"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7"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8"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69"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0"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1"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2"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3"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4"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5" name="Rectangle 1774">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776"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7"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8"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79"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0"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1"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2"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3"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4"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5"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6"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7"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88"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1682" name="TextBox 1681">
            <a:extLst>
              <a:ext uri="{FF2B5EF4-FFF2-40B4-BE49-F238E27FC236}">
                <a16:creationId xmlns:a16="http://schemas.microsoft.com/office/drawing/2014/main" id="{63680237-ABD7-7F4B-98F4-133A63DD5B22}"/>
              </a:ext>
            </a:extLst>
          </p:cNvPr>
          <p:cNvSpPr txBox="1"/>
          <p:nvPr/>
        </p:nvSpPr>
        <p:spPr>
          <a:xfrm>
            <a:off x="6253163" y="415130"/>
            <a:ext cx="5343524" cy="4626769"/>
          </a:xfrm>
          <a:prstGeom prst="rect">
            <a:avLst/>
          </a:prstGeom>
        </p:spPr>
        <p:txBody>
          <a:bodyPr vert="horz" lIns="91440" tIns="45720" rIns="91440" bIns="45720" rtlCol="0">
            <a:normAutofit/>
          </a:bodyPr>
          <a:lstStyle/>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endParaRPr lang="en-US" altLang="en-US" sz="1300" b="1" dirty="0"/>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lang="en-US" altLang="en-US" sz="1600" b="1" dirty="0">
                <a:solidFill>
                  <a:srgbClr val="00B050"/>
                </a:solidFill>
              </a:rPr>
              <a:t>Community Cloud</a:t>
            </a:r>
            <a:r>
              <a:rPr kumimoji="0" lang="en-US" altLang="en-US" sz="1600" b="1" u="none" strike="noStrike" cap="none" normalizeH="0" baseline="0" dirty="0">
                <a:ln>
                  <a:noFill/>
                </a:ln>
                <a:solidFill>
                  <a:srgbClr val="00B050"/>
                </a:solidFill>
              </a:rPr>
              <a:t>:</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Description: Community cloud is a cloud infrastructure that allows systems and services to be accessible by a group of several organizations to share the information. It is owned, managed, and operated by one or more organizations in the community, a third party, or a combination of them.</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Examples: </a:t>
            </a:r>
            <a:r>
              <a:rPr lang="en-US" sz="1600" b="1" i="0" dirty="0">
                <a:effectLst/>
              </a:rPr>
              <a:t>Our government organization within Nepal may share computing infrastructure in the cloud to manage data.</a:t>
            </a:r>
            <a:endParaRPr kumimoji="0" lang="en-US" altLang="en-US" sz="1600" b="1" u="none" strike="noStrike" cap="none" normalizeH="0" baseline="0" dirty="0">
              <a:ln>
                <a:noFill/>
              </a:ln>
            </a:endParaRP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Benefits: Scalability and flexibility, cost-effectiveness, and </a:t>
            </a:r>
            <a:r>
              <a:rPr lang="en-US" altLang="en-US" sz="1600" b="1" dirty="0"/>
              <a:t>security</a:t>
            </a:r>
            <a:r>
              <a:rPr kumimoji="0" lang="en-US" altLang="en-US" sz="1600" b="1" u="none" strike="noStrike" cap="none" normalizeH="0" baseline="0" dirty="0">
                <a:ln>
                  <a:noFill/>
                </a:ln>
              </a:rPr>
              <a:t>.</a:t>
            </a:r>
          </a:p>
          <a:p>
            <a:pPr marL="0" marR="0" lvl="0" indent="-228600" defTabSz="914400" fontAlgn="base">
              <a:lnSpc>
                <a:spcPct val="110000"/>
              </a:lnSpc>
              <a:spcBef>
                <a:spcPct val="0"/>
              </a:spcBef>
              <a:spcAft>
                <a:spcPts val="600"/>
              </a:spcAft>
              <a:buClrTx/>
              <a:buSzPct val="125000"/>
              <a:buFont typeface="Arial" panose="020B0604020202020204" pitchFamily="34" charset="0"/>
              <a:buChar char="•"/>
              <a:tabLst/>
            </a:pPr>
            <a:r>
              <a:rPr kumimoji="0" lang="en-US" altLang="en-US" sz="1600" b="1" u="none" strike="noStrike" cap="none" normalizeH="0" baseline="0" dirty="0">
                <a:ln>
                  <a:noFill/>
                </a:ln>
              </a:rPr>
              <a:t>Considerations:</a:t>
            </a:r>
            <a:r>
              <a:rPr lang="en-US" altLang="en-US" sz="1600" b="1" dirty="0"/>
              <a:t> Limited to specific groups</a:t>
            </a:r>
            <a:r>
              <a:rPr kumimoji="0" lang="en-US" altLang="en-US" sz="1600" b="1" u="none" strike="noStrike" cap="none" normalizeH="0" baseline="0" dirty="0">
                <a:ln>
                  <a:noFill/>
                </a:ln>
              </a:rPr>
              <a:t> and complexity in management.</a:t>
            </a:r>
          </a:p>
          <a:p>
            <a:pPr indent="-228600" defTabSz="914400">
              <a:lnSpc>
                <a:spcPct val="110000"/>
              </a:lnSpc>
              <a:spcAft>
                <a:spcPts val="600"/>
              </a:spcAft>
              <a:buSzPct val="125000"/>
              <a:buFont typeface="Arial" panose="020B0604020202020204" pitchFamily="34" charset="0"/>
              <a:buChar char="•"/>
            </a:pPr>
            <a:endParaRPr lang="en-US" sz="1900" b="1" dirty="0"/>
          </a:p>
        </p:txBody>
      </p:sp>
      <p:sp>
        <p:nvSpPr>
          <p:cNvPr id="4" name="TextBox 3">
            <a:extLst>
              <a:ext uri="{FF2B5EF4-FFF2-40B4-BE49-F238E27FC236}">
                <a16:creationId xmlns:a16="http://schemas.microsoft.com/office/drawing/2014/main" id="{D3E7D4E2-CDC8-3C90-DD91-4C8005559381}"/>
              </a:ext>
            </a:extLst>
          </p:cNvPr>
          <p:cNvSpPr txBox="1"/>
          <p:nvPr/>
        </p:nvSpPr>
        <p:spPr>
          <a:xfrm>
            <a:off x="3702396" y="6657945"/>
            <a:ext cx="239360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apicciano.commons.gc.cuny.edu/2020/07/02/national-research-cloud-coming-would-spur-artificial-intelligence-developmen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4309888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246828C-16E4-194C-77F1-347A2101E719}"/>
              </a:ext>
            </a:extLst>
          </p:cNvPr>
          <p:cNvGraphicFramePr>
            <a:graphicFrameLocks noGrp="1"/>
          </p:cNvGraphicFramePr>
          <p:nvPr>
            <p:extLst>
              <p:ext uri="{D42A27DB-BD31-4B8C-83A1-F6EECF244321}">
                <p14:modId xmlns:p14="http://schemas.microsoft.com/office/powerpoint/2010/main" val="3940663219"/>
              </p:ext>
            </p:extLst>
          </p:nvPr>
        </p:nvGraphicFramePr>
        <p:xfrm>
          <a:off x="1435510" y="432620"/>
          <a:ext cx="9468465" cy="6281993"/>
        </p:xfrm>
        <a:graphic>
          <a:graphicData uri="http://schemas.openxmlformats.org/drawingml/2006/table">
            <a:tbl>
              <a:tblPr/>
              <a:tblGrid>
                <a:gridCol w="1893693">
                  <a:extLst>
                    <a:ext uri="{9D8B030D-6E8A-4147-A177-3AD203B41FA5}">
                      <a16:colId xmlns:a16="http://schemas.microsoft.com/office/drawing/2014/main" val="3522565301"/>
                    </a:ext>
                  </a:extLst>
                </a:gridCol>
                <a:gridCol w="1893693">
                  <a:extLst>
                    <a:ext uri="{9D8B030D-6E8A-4147-A177-3AD203B41FA5}">
                      <a16:colId xmlns:a16="http://schemas.microsoft.com/office/drawing/2014/main" val="1729337592"/>
                    </a:ext>
                  </a:extLst>
                </a:gridCol>
                <a:gridCol w="1893693">
                  <a:extLst>
                    <a:ext uri="{9D8B030D-6E8A-4147-A177-3AD203B41FA5}">
                      <a16:colId xmlns:a16="http://schemas.microsoft.com/office/drawing/2014/main" val="1428815261"/>
                    </a:ext>
                  </a:extLst>
                </a:gridCol>
                <a:gridCol w="1893693">
                  <a:extLst>
                    <a:ext uri="{9D8B030D-6E8A-4147-A177-3AD203B41FA5}">
                      <a16:colId xmlns:a16="http://schemas.microsoft.com/office/drawing/2014/main" val="2421104674"/>
                    </a:ext>
                  </a:extLst>
                </a:gridCol>
                <a:gridCol w="1893693">
                  <a:extLst>
                    <a:ext uri="{9D8B030D-6E8A-4147-A177-3AD203B41FA5}">
                      <a16:colId xmlns:a16="http://schemas.microsoft.com/office/drawing/2014/main" val="2248420523"/>
                    </a:ext>
                  </a:extLst>
                </a:gridCol>
              </a:tblGrid>
              <a:tr h="250050">
                <a:tc>
                  <a:txBody>
                    <a:bodyPr/>
                    <a:lstStyle/>
                    <a:p>
                      <a:r>
                        <a:rPr lang="en-US" sz="1600" b="1" dirty="0">
                          <a:latin typeface="+mn-lt"/>
                        </a:rPr>
                        <a:t>Feature</a:t>
                      </a:r>
                      <a:endParaRPr lang="en-US" sz="1600" dirty="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b="1" dirty="0">
                          <a:latin typeface="+mn-lt"/>
                        </a:rPr>
                        <a:t>Public Cloud</a:t>
                      </a:r>
                      <a:endParaRPr lang="en-US" sz="1600" dirty="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b="1">
                          <a:latin typeface="+mn-lt"/>
                        </a:rPr>
                        <a:t>Private Cloud</a:t>
                      </a:r>
                      <a:endParaRPr lang="en-US" sz="160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b="1">
                          <a:latin typeface="+mn-lt"/>
                        </a:rPr>
                        <a:t>Hybrid Cloud</a:t>
                      </a:r>
                      <a:endParaRPr lang="en-US" sz="160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b="1">
                          <a:latin typeface="+mn-lt"/>
                        </a:rPr>
                        <a:t>Community Cloud</a:t>
                      </a:r>
                      <a:endParaRPr lang="en-US" sz="160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03553958"/>
                  </a:ext>
                </a:extLst>
              </a:tr>
              <a:tr h="812661">
                <a:tc>
                  <a:txBody>
                    <a:bodyPr/>
                    <a:lstStyle/>
                    <a:p>
                      <a:r>
                        <a:rPr lang="en-US" sz="1600" b="1" dirty="0">
                          <a:latin typeface="+mn-lt"/>
                        </a:rPr>
                        <a:t>Ownership</a:t>
                      </a:r>
                      <a:endParaRPr lang="en-US" sz="1600" dirty="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dirty="0">
                          <a:latin typeface="+mn-lt"/>
                        </a:rPr>
                        <a:t>Owned by third-party providers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dirty="0">
                          <a:latin typeface="+mn-lt"/>
                        </a:rPr>
                        <a:t>Owned by one organization</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dirty="0">
                          <a:latin typeface="+mn-lt"/>
                        </a:rPr>
                        <a:t>Combination of public and private</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Shared among multiple organizations with common interests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63984051"/>
                  </a:ext>
                </a:extLst>
              </a:tr>
              <a:tr h="625124">
                <a:tc>
                  <a:txBody>
                    <a:bodyPr/>
                    <a:lstStyle/>
                    <a:p>
                      <a:r>
                        <a:rPr lang="en-US" sz="1600" b="1" dirty="0">
                          <a:latin typeface="+mn-lt"/>
                        </a:rPr>
                        <a:t>Resource Sharing</a:t>
                      </a:r>
                      <a:endParaRPr lang="en-US" sz="1600" dirty="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Shared among many tenants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Dedicated to one organization</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Can share resources between both environments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Shared among a specific group of organizations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52276445"/>
                  </a:ext>
                </a:extLst>
              </a:tr>
              <a:tr h="625124">
                <a:tc>
                  <a:txBody>
                    <a:bodyPr/>
                    <a:lstStyle/>
                    <a:p>
                      <a:r>
                        <a:rPr lang="en-US" sz="1600" b="1" dirty="0">
                          <a:latin typeface="+mn-lt"/>
                        </a:rPr>
                        <a:t>Control</a:t>
                      </a:r>
                      <a:endParaRPr lang="en-US" sz="1600" dirty="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Limited control over infrastructure</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Full control over infrastructure and security</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Control over both public and private resources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Shared control among community members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2708389"/>
                  </a:ext>
                </a:extLst>
              </a:tr>
              <a:tr h="812661">
                <a:tc>
                  <a:txBody>
                    <a:bodyPr/>
                    <a:lstStyle/>
                    <a:p>
                      <a:r>
                        <a:rPr lang="en-US" sz="1600" b="1" dirty="0">
                          <a:latin typeface="+mn-lt"/>
                        </a:rPr>
                        <a:t>Scalability</a:t>
                      </a:r>
                      <a:endParaRPr lang="en-US" sz="1600" dirty="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Highly scalable and flexible</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dirty="0">
                          <a:latin typeface="+mn-lt"/>
                        </a:rPr>
                        <a:t>Limited scalability based on resources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Flexible, with the ability to scale across both environments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Scalable within the community's shared infrastructure</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0935711"/>
                  </a:ext>
                </a:extLst>
              </a:tr>
              <a:tr h="812661">
                <a:tc>
                  <a:txBody>
                    <a:bodyPr/>
                    <a:lstStyle/>
                    <a:p>
                      <a:r>
                        <a:rPr lang="en-US" sz="1600" b="1" dirty="0">
                          <a:latin typeface="+mn-lt"/>
                        </a:rPr>
                        <a:t>Cost</a:t>
                      </a:r>
                      <a:endParaRPr lang="en-US" sz="1600" dirty="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Pay-as-you-go, low upfront costs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High upfront and ongoing maintenance costs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Can be more cost-effective depending on usage</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Costs are shared among community members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2277660"/>
                  </a:ext>
                </a:extLst>
              </a:tr>
              <a:tr h="1000200">
                <a:tc>
                  <a:txBody>
                    <a:bodyPr/>
                    <a:lstStyle/>
                    <a:p>
                      <a:r>
                        <a:rPr lang="en-US" sz="1600" b="1" dirty="0">
                          <a:latin typeface="+mn-lt"/>
                        </a:rPr>
                        <a:t>Security &amp; Compliance</a:t>
                      </a:r>
                      <a:endParaRPr lang="en-US" sz="1600" dirty="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Lower (shared resources)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High (dedicated resources)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Varies, but typically offers strong security with flexibility</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a:latin typeface="+mn-lt"/>
                        </a:rPr>
                        <a:t>High (designed to meet specific security or regulatory needs of the community)</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38243347"/>
                  </a:ext>
                </a:extLst>
              </a:tr>
              <a:tr h="1000200">
                <a:tc>
                  <a:txBody>
                    <a:bodyPr/>
                    <a:lstStyle/>
                    <a:p>
                      <a:r>
                        <a:rPr lang="en-US" sz="1600" b="1" dirty="0">
                          <a:latin typeface="+mn-lt"/>
                        </a:rPr>
                        <a:t>Ideal For</a:t>
                      </a:r>
                      <a:endParaRPr lang="en-US" sz="1600" dirty="0">
                        <a:latin typeface="+mn-lt"/>
                      </a:endParaRP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dirty="0">
                          <a:latin typeface="+mn-lt"/>
                        </a:rPr>
                        <a:t>Startups, small businesses, or low-cost applications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dirty="0">
                          <a:latin typeface="+mn-lt"/>
                        </a:rPr>
                        <a:t>Enterprises with sensitive data or regulatory requirements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dirty="0">
                          <a:latin typeface="+mn-lt"/>
                        </a:rPr>
                        <a:t>Organizations that need flexibility and want to optimize cost and security</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tc>
                  <a:txBody>
                    <a:bodyPr/>
                    <a:lstStyle/>
                    <a:p>
                      <a:r>
                        <a:rPr lang="en-US" sz="1600" dirty="0">
                          <a:latin typeface="+mn-lt"/>
                        </a:rPr>
                        <a:t>Organizations with shared regulatory, security, or industry-specific needs</a:t>
                      </a:r>
                    </a:p>
                  </a:txBody>
                  <a:tcPr marL="37281" marR="37281" marT="18641" marB="186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96783321"/>
                  </a:ext>
                </a:extLst>
              </a:tr>
            </a:tbl>
          </a:graphicData>
        </a:graphic>
      </p:graphicFrame>
    </p:spTree>
    <p:extLst>
      <p:ext uri="{BB962C8B-B14F-4D97-AF65-F5344CB8AC3E}">
        <p14:creationId xmlns:p14="http://schemas.microsoft.com/office/powerpoint/2010/main" val="3393523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diagram of a cloud service&#10;&#10;Description automatically generated">
            <a:extLst>
              <a:ext uri="{FF2B5EF4-FFF2-40B4-BE49-F238E27FC236}">
                <a16:creationId xmlns:a16="http://schemas.microsoft.com/office/drawing/2014/main" id="{0F0885D9-742F-519A-DD5F-990BB526AB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579" b="-8"/>
          <a:stretch/>
        </p:blipFill>
        <p:spPr>
          <a:xfrm>
            <a:off x="3114737" y="1265861"/>
            <a:ext cx="6775325" cy="5111496"/>
          </a:xfrm>
          <a:prstGeom prst="rect">
            <a:avLst/>
          </a:prstGeom>
          <a:ln w="31750" cap="sq">
            <a:noFill/>
            <a:miter lim="800000"/>
          </a:ln>
        </p:spPr>
      </p:pic>
      <p:sp>
        <p:nvSpPr>
          <p:cNvPr id="21" name="TextBox 20">
            <a:extLst>
              <a:ext uri="{FF2B5EF4-FFF2-40B4-BE49-F238E27FC236}">
                <a16:creationId xmlns:a16="http://schemas.microsoft.com/office/drawing/2014/main" id="{75281AB4-4A0E-77B8-0C29-A36B5CD9E7F1}"/>
              </a:ext>
            </a:extLst>
          </p:cNvPr>
          <p:cNvSpPr txBox="1"/>
          <p:nvPr/>
        </p:nvSpPr>
        <p:spPr>
          <a:xfrm>
            <a:off x="3306382" y="49756"/>
            <a:ext cx="6583680" cy="861774"/>
          </a:xfrm>
          <a:prstGeom prst="rect">
            <a:avLst/>
          </a:prstGeom>
          <a:noFill/>
        </p:spPr>
        <p:txBody>
          <a:bodyPr wrap="square" rtlCol="0">
            <a:spAutoFit/>
          </a:bodyPr>
          <a:lstStyle/>
          <a:p>
            <a:r>
              <a:rPr lang="en-AU" sz="3200" dirty="0">
                <a:solidFill>
                  <a:srgbClr val="FF0000"/>
                </a:solidFill>
              </a:rPr>
              <a:t>Cloud computing service models</a:t>
            </a:r>
          </a:p>
          <a:p>
            <a:endParaRPr lang="en-AU" dirty="0"/>
          </a:p>
        </p:txBody>
      </p:sp>
    </p:spTree>
    <p:extLst>
      <p:ext uri="{BB962C8B-B14F-4D97-AF65-F5344CB8AC3E}">
        <p14:creationId xmlns:p14="http://schemas.microsoft.com/office/powerpoint/2010/main" val="944662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colorful rectangular boxes with white text&#10;&#10;Description automatically generated">
            <a:extLst>
              <a:ext uri="{FF2B5EF4-FFF2-40B4-BE49-F238E27FC236}">
                <a16:creationId xmlns:a16="http://schemas.microsoft.com/office/drawing/2014/main" id="{8590EB53-4097-B13C-92F6-3D2539D9123E}"/>
              </a:ext>
            </a:extLst>
          </p:cNvPr>
          <p:cNvPicPr>
            <a:picLocks noChangeAspect="1"/>
          </p:cNvPicPr>
          <p:nvPr/>
        </p:nvPicPr>
        <p:blipFill>
          <a:blip r:embed="rId2"/>
          <a:srcRect t="2605" r="4" b="4"/>
          <a:stretch/>
        </p:blipFill>
        <p:spPr>
          <a:xfrm>
            <a:off x="457200" y="457200"/>
            <a:ext cx="11277600" cy="5943600"/>
          </a:xfrm>
          <a:prstGeom prst="rect">
            <a:avLst/>
          </a:prstGeom>
        </p:spPr>
      </p:pic>
    </p:spTree>
    <p:extLst>
      <p:ext uri="{BB962C8B-B14F-4D97-AF65-F5344CB8AC3E}">
        <p14:creationId xmlns:p14="http://schemas.microsoft.com/office/powerpoint/2010/main" val="22962519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cloud computing&#10;&#10;Description automatically generated">
            <a:extLst>
              <a:ext uri="{FF2B5EF4-FFF2-40B4-BE49-F238E27FC236}">
                <a16:creationId xmlns:a16="http://schemas.microsoft.com/office/drawing/2014/main" id="{B20B354B-C54B-F855-E951-FA25A70731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74920463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_rels/theme7.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7.xml><?xml version="1.0" encoding="utf-8"?>
<a:theme xmlns:a="http://schemas.openxmlformats.org/drawingml/2006/main" name="1_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486</TotalTime>
  <Words>1159</Words>
  <Application>Microsoft Office PowerPoint</Application>
  <PresentationFormat>Widescreen</PresentationFormat>
  <Paragraphs>110</Paragraphs>
  <Slides>13</Slides>
  <Notes>2</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13</vt:i4>
      </vt:variant>
    </vt:vector>
  </HeadingPairs>
  <TitlesOfParts>
    <vt:vector size="29" baseType="lpstr">
      <vt:lpstr>Aptos</vt:lpstr>
      <vt:lpstr>Aptos Display</vt:lpstr>
      <vt:lpstr>Arial</vt:lpstr>
      <vt:lpstr>Calisto MT</vt:lpstr>
      <vt:lpstr>Impact</vt:lpstr>
      <vt:lpstr>Trebuchet MS</vt:lpstr>
      <vt:lpstr>Tw Cen MT</vt:lpstr>
      <vt:lpstr>Wingdings 2</vt:lpstr>
      <vt:lpstr>Wingdings 3</vt:lpstr>
      <vt:lpstr>1_Circuit</vt:lpstr>
      <vt:lpstr>Facet</vt:lpstr>
      <vt:lpstr>Main Event</vt:lpstr>
      <vt:lpstr>Office Theme</vt:lpstr>
      <vt:lpstr>1_Office Theme</vt:lpstr>
      <vt:lpstr>Slate</vt:lpstr>
      <vt:lpstr>1_Slate</vt:lpstr>
      <vt:lpstr>PowerPoint Presentation</vt:lpstr>
      <vt:lpstr>Cloud computing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cloud computing</vt:lpstr>
      <vt:lpstr>Challenges of cloud computing</vt:lpstr>
      <vt:lpstr>Future of cloud computing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sailendra shrestha</dc:creator>
  <cp:lastModifiedBy>sambo rai</cp:lastModifiedBy>
  <cp:revision>5</cp:revision>
  <dcterms:created xsi:type="dcterms:W3CDTF">2025-02-03T07:04:01Z</dcterms:created>
  <dcterms:modified xsi:type="dcterms:W3CDTF">2025-02-06T11:17:12Z</dcterms:modified>
</cp:coreProperties>
</file>